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305" r:id="rId3"/>
    <p:sldId id="301" r:id="rId4"/>
    <p:sldId id="299" r:id="rId5"/>
    <p:sldId id="312" r:id="rId6"/>
    <p:sldId id="321" r:id="rId7"/>
    <p:sldId id="322" r:id="rId8"/>
    <p:sldId id="318" r:id="rId9"/>
    <p:sldId id="319" r:id="rId10"/>
    <p:sldId id="320" r:id="rId11"/>
    <p:sldId id="302" r:id="rId12"/>
    <p:sldId id="271" r:id="rId13"/>
    <p:sldId id="300" r:id="rId14"/>
    <p:sldId id="265" r:id="rId15"/>
    <p:sldId id="297" r:id="rId16"/>
    <p:sldId id="317" r:id="rId17"/>
    <p:sldId id="258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ebyeol Yu" initials="SY" lastIdx="1" clrIdx="0">
    <p:extLst>
      <p:ext uri="{19B8F6BF-5375-455C-9EA6-DF929625EA0E}">
        <p15:presenceInfo xmlns:p15="http://schemas.microsoft.com/office/powerpoint/2012/main" userId="98481ea3cdcca7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9"/>
    <a:srgbClr val="F8F8F8"/>
    <a:srgbClr val="FEFDFC"/>
    <a:srgbClr val="FFFDFB"/>
    <a:srgbClr val="F7F7F7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94103" autoAdjust="0"/>
  </p:normalViewPr>
  <p:slideViewPr>
    <p:cSldViewPr snapToGrid="0" showGuides="1">
      <p:cViewPr varScale="1">
        <p:scale>
          <a:sx n="114" d="100"/>
          <a:sy n="114" d="100"/>
        </p:scale>
        <p:origin x="426" y="10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6691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028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hyperlink" Target="http://127.0.0.1:3000/public/dashboard/ad9ff178-6f86-4f38-bb3b-e38822829d04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hyperlink" Target="https://mypjsection3.herokuapp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4007131" y="4219427"/>
            <a:ext cx="4177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오늘은 뭘 먹을까</a:t>
            </a:r>
            <a:r>
              <a:rPr lang="en-US" altLang="ko-KR" sz="4000" b="1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4000" b="1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265040" y="1946886"/>
            <a:ext cx="1661920" cy="2214981"/>
            <a:chOff x="4954772" y="1818167"/>
            <a:chExt cx="2349796" cy="3131772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4954772" y="1818167"/>
              <a:ext cx="2349796" cy="2775098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5296786" y="4593265"/>
              <a:ext cx="1598428" cy="3566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TextBox 15"/>
          <p:cNvSpPr txBox="1"/>
          <p:nvPr/>
        </p:nvSpPr>
        <p:spPr>
          <a:xfrm>
            <a:off x="5076333" y="4908237"/>
            <a:ext cx="20393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AI 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부트캠프 </a:t>
            </a:r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7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기 윤서윤</a:t>
            </a:r>
            <a:endParaRPr lang="en-US" altLang="ko-KR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5654950" y="1659089"/>
            <a:ext cx="834472" cy="230238"/>
            <a:chOff x="5435701" y="1021996"/>
            <a:chExt cx="834472" cy="230238"/>
          </a:xfrm>
        </p:grpSpPr>
        <p:sp>
          <p:nvSpPr>
            <p:cNvPr id="18" name="포인트가 5개인 별 17"/>
            <p:cNvSpPr/>
            <p:nvPr/>
          </p:nvSpPr>
          <p:spPr>
            <a:xfrm>
              <a:off x="5435701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포인트가 5개인 별 18"/>
            <p:cNvSpPr/>
            <p:nvPr/>
          </p:nvSpPr>
          <p:spPr>
            <a:xfrm>
              <a:off x="5737818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포인트가 5개인 별 19"/>
            <p:cNvSpPr/>
            <p:nvPr/>
          </p:nvSpPr>
          <p:spPr>
            <a:xfrm>
              <a:off x="6039935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2504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02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대시보드</a:t>
            </a: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그룹 45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47" name="그림 46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8" name="그림 4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03217DB-2D90-4D11-ADCF-A8EEEA4293DA}"/>
              </a:ext>
            </a:extLst>
          </p:cNvPr>
          <p:cNvSpPr txBox="1"/>
          <p:nvPr/>
        </p:nvSpPr>
        <p:spPr>
          <a:xfrm>
            <a:off x="201336" y="669125"/>
            <a:ext cx="880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0" i="0" dirty="0">
                <a:solidFill>
                  <a:srgbClr val="4C5773"/>
                </a:solidFill>
                <a:effectLst/>
                <a:latin typeface="Lato" panose="020B0604020202020204" pitchFamily="34" charset="0"/>
                <a:hlinkClick r:id="rId4"/>
              </a:rPr>
              <a:t>http://127.0.0.1:3000/public/dashboard/ad9ff178-6f86-4f38-bb3b-e38822829d04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B6820F-5454-4055-8288-CCC3541B1E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91" y="1111967"/>
            <a:ext cx="10698760" cy="527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648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8" b="1164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1066216" y="-1"/>
            <a:ext cx="2336201" cy="6028661"/>
            <a:chOff x="662180" y="-1"/>
            <a:chExt cx="1884872" cy="5162554"/>
          </a:xfrm>
          <a:solidFill>
            <a:schemeClr val="accent2"/>
          </a:solidFill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sp>
          <p:nvSpPr>
            <p:cNvPr id="8" name="오각형 7"/>
            <p:cNvSpPr/>
            <p:nvPr/>
          </p:nvSpPr>
          <p:spPr>
            <a:xfrm rot="5400000">
              <a:off x="-976661" y="1638840"/>
              <a:ext cx="5162554" cy="1884872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783180" y="3190875"/>
              <a:ext cx="1661920" cy="0"/>
            </a:xfrm>
            <a:prstGeom prst="line">
              <a:avLst/>
            </a:prstGeom>
            <a:grpFill/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783180" y="789917"/>
              <a:ext cx="1661920" cy="0"/>
            </a:xfrm>
            <a:prstGeom prst="line">
              <a:avLst/>
            </a:prstGeom>
            <a:grpFill/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1216189" y="2448004"/>
            <a:ext cx="9300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002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>
                <a:solidFill>
                  <a:schemeClr val="bg1"/>
                </a:solidFill>
              </a:rPr>
              <a:t>서비스시연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1194709" y="1403470"/>
            <a:ext cx="879456" cy="1172125"/>
            <a:chOff x="4954772" y="1818167"/>
            <a:chExt cx="2349796" cy="3131772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4954772" y="1818167"/>
              <a:ext cx="2349796" cy="2775098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5296786" y="4593265"/>
              <a:ext cx="1598428" cy="35667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250486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02 </a:t>
            </a:r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</a:rPr>
              <a:t>서비스시연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9480580-057A-429E-9CA0-EC7B296B6567}"/>
              </a:ext>
            </a:extLst>
          </p:cNvPr>
          <p:cNvSpPr txBox="1"/>
          <p:nvPr/>
        </p:nvSpPr>
        <p:spPr>
          <a:xfrm>
            <a:off x="278805" y="716679"/>
            <a:ext cx="3942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4"/>
              </a:rPr>
              <a:t>https://mypjsection3.herokuapp.com/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948A5EE-D8E8-4395-84C6-A9D19D1BB2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36" y="1466576"/>
            <a:ext cx="6677957" cy="392484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0140EC0-C3FA-4B74-8FCE-2C3FA9877D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191" y="1999623"/>
            <a:ext cx="3105583" cy="272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44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02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실행과정</a:t>
            </a: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35" name="그룹 3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9" name="오각형 38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0" name="직선 연결선 39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 40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그룹 35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37" name="그림 36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그림 3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03864F8-9E2F-441B-8699-6CF55ED03DCA}"/>
              </a:ext>
            </a:extLst>
          </p:cNvPr>
          <p:cNvSpPr/>
          <p:nvPr/>
        </p:nvSpPr>
        <p:spPr>
          <a:xfrm>
            <a:off x="1622061" y="1573362"/>
            <a:ext cx="2466363" cy="158089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머신러닝</a:t>
            </a:r>
            <a:r>
              <a:rPr lang="ko-KR" altLang="en-US" dirty="0"/>
              <a:t> 모델로</a:t>
            </a:r>
            <a:endParaRPr lang="en-US" altLang="ko-KR" dirty="0"/>
          </a:p>
          <a:p>
            <a:pPr algn="ctr"/>
            <a:r>
              <a:rPr lang="ko-KR" altLang="en-US" dirty="0"/>
              <a:t>데이터 학습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B8343869-E3AB-4EA7-8C9E-B7ED201EEC11}"/>
              </a:ext>
            </a:extLst>
          </p:cNvPr>
          <p:cNvSpPr/>
          <p:nvPr/>
        </p:nvSpPr>
        <p:spPr>
          <a:xfrm>
            <a:off x="4633257" y="1573362"/>
            <a:ext cx="2466363" cy="158089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모델 부호화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3575582-B8E1-490D-B6A2-48B1DD0E570F}"/>
              </a:ext>
            </a:extLst>
          </p:cNvPr>
          <p:cNvSpPr/>
          <p:nvPr/>
        </p:nvSpPr>
        <p:spPr>
          <a:xfrm>
            <a:off x="7644453" y="1573361"/>
            <a:ext cx="2466363" cy="158089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API</a:t>
            </a:r>
            <a:r>
              <a:rPr lang="ko-KR" altLang="en-US" dirty="0"/>
              <a:t>에 모델</a:t>
            </a:r>
            <a:r>
              <a:rPr lang="en-US" altLang="ko-KR" dirty="0"/>
              <a:t> </a:t>
            </a:r>
            <a:r>
              <a:rPr lang="ko-KR" altLang="en-US" dirty="0"/>
              <a:t>삽입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9A3E97E-4EFC-4A2B-92D3-31DFDD39B606}"/>
              </a:ext>
            </a:extLst>
          </p:cNvPr>
          <p:cNvSpPr/>
          <p:nvPr/>
        </p:nvSpPr>
        <p:spPr>
          <a:xfrm>
            <a:off x="1622060" y="3836080"/>
            <a:ext cx="2466363" cy="158089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사용자에게</a:t>
            </a:r>
            <a:endParaRPr lang="en-US" altLang="ko-KR" dirty="0"/>
          </a:p>
          <a:p>
            <a:pPr algn="ctr"/>
            <a:r>
              <a:rPr lang="ko-KR" altLang="en-US" dirty="0"/>
              <a:t>요일</a:t>
            </a:r>
            <a:r>
              <a:rPr lang="en-US" altLang="ko-KR" dirty="0"/>
              <a:t>, </a:t>
            </a:r>
            <a:r>
              <a:rPr lang="ko-KR" altLang="en-US" dirty="0"/>
              <a:t>시간 입력 받기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E4D278CE-AFFF-4EE2-8DC4-29754A1359B1}"/>
              </a:ext>
            </a:extLst>
          </p:cNvPr>
          <p:cNvSpPr/>
          <p:nvPr/>
        </p:nvSpPr>
        <p:spPr>
          <a:xfrm>
            <a:off x="4633257" y="3836079"/>
            <a:ext cx="2466363" cy="158089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API</a:t>
            </a:r>
            <a:r>
              <a:rPr lang="ko-KR" altLang="en-US" dirty="0"/>
              <a:t>내에서</a:t>
            </a:r>
            <a:endParaRPr lang="en-US" altLang="ko-KR" dirty="0"/>
          </a:p>
          <a:p>
            <a:pPr algn="ctr"/>
            <a:r>
              <a:rPr lang="ko-KR" altLang="en-US" dirty="0"/>
              <a:t>모델 구현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2A65EAEB-EC22-43F5-BFAA-4B674CD90D38}"/>
              </a:ext>
            </a:extLst>
          </p:cNvPr>
          <p:cNvSpPr/>
          <p:nvPr/>
        </p:nvSpPr>
        <p:spPr>
          <a:xfrm>
            <a:off x="7644453" y="3831884"/>
            <a:ext cx="2466363" cy="158089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결과 도출</a:t>
            </a:r>
          </a:p>
        </p:txBody>
      </p:sp>
    </p:spTree>
    <p:extLst>
      <p:ext uri="{BB962C8B-B14F-4D97-AF65-F5344CB8AC3E}">
        <p14:creationId xmlns:p14="http://schemas.microsoft.com/office/powerpoint/2010/main" val="2722343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1066216" y="-1"/>
            <a:ext cx="2336201" cy="6028661"/>
            <a:chOff x="1066216" y="-1"/>
            <a:chExt cx="2336201" cy="6028661"/>
          </a:xfrm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11" name="그룹 10"/>
            <p:cNvGrpSpPr/>
            <p:nvPr/>
          </p:nvGrpSpPr>
          <p:grpSpPr>
            <a:xfrm>
              <a:off x="1066216" y="-1"/>
              <a:ext cx="2336201" cy="6028661"/>
              <a:chOff x="662180" y="-1"/>
              <a:chExt cx="1884872" cy="5162554"/>
            </a:xfrm>
            <a:solidFill>
              <a:schemeClr val="accent2"/>
            </a:solidFill>
          </p:grpSpPr>
          <p:sp>
            <p:nvSpPr>
              <p:cNvPr id="20" name="오각형 19"/>
              <p:cNvSpPr/>
              <p:nvPr/>
            </p:nvSpPr>
            <p:spPr>
              <a:xfrm rot="5400000">
                <a:off x="-976661" y="1638840"/>
                <a:ext cx="5162554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1" name="직선 연결선 20"/>
              <p:cNvCxnSpPr/>
              <p:nvPr/>
            </p:nvCxnSpPr>
            <p:spPr>
              <a:xfrm>
                <a:off x="783180" y="3190875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>
                <a:off x="783180" y="78991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/>
            <p:cNvSpPr txBox="1"/>
            <p:nvPr/>
          </p:nvSpPr>
          <p:spPr>
            <a:xfrm>
              <a:off x="1216189" y="2448004"/>
              <a:ext cx="91723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</a:rPr>
                <a:t>004</a:t>
              </a:r>
              <a:endParaRPr lang="ko-KR" alt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94709" y="3034877"/>
              <a:ext cx="14157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</a:rPr>
                <a:t>마무리</a:t>
              </a:r>
            </a:p>
          </p:txBody>
        </p:sp>
        <p:grpSp>
          <p:nvGrpSpPr>
            <p:cNvPr id="17" name="그룹 16"/>
            <p:cNvGrpSpPr/>
            <p:nvPr/>
          </p:nvGrpSpPr>
          <p:grpSpPr>
            <a:xfrm>
              <a:off x="1194709" y="1403470"/>
              <a:ext cx="879456" cy="1172125"/>
              <a:chOff x="4954772" y="1818167"/>
              <a:chExt cx="2349796" cy="3131772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4954772" y="1818167"/>
                <a:ext cx="2349796" cy="2775098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9" name="그림 1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5296786" y="4593265"/>
                <a:ext cx="1598428" cy="3566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3970867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04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보완점</a:t>
            </a:r>
          </a:p>
        </p:txBody>
      </p:sp>
      <p:sp>
        <p:nvSpPr>
          <p:cNvPr id="40" name="타원 39"/>
          <p:cNvSpPr/>
          <p:nvPr/>
        </p:nvSpPr>
        <p:spPr>
          <a:xfrm>
            <a:off x="7315200" y="1952625"/>
            <a:ext cx="3514725" cy="3514725"/>
          </a:xfrm>
          <a:prstGeom prst="ellipse">
            <a:avLst/>
          </a:prstGeom>
          <a:pattFill prst="dkDnDiag">
            <a:fgClr>
              <a:schemeClr val="accent2">
                <a:lumMod val="20000"/>
                <a:lumOff val="80000"/>
              </a:schemeClr>
            </a:fgClr>
            <a:bgClr>
              <a:schemeClr val="bg1"/>
            </a:bgClr>
          </a:patt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1362074" y="1943097"/>
            <a:ext cx="3514725" cy="3514725"/>
          </a:xfrm>
          <a:prstGeom prst="ellipse">
            <a:avLst/>
          </a:prstGeom>
          <a:pattFill prst="ltUpDiag">
            <a:fgClr>
              <a:schemeClr val="accent2">
                <a:lumMod val="20000"/>
                <a:lumOff val="80000"/>
              </a:schemeClr>
            </a:fgClr>
            <a:bgClr>
              <a:schemeClr val="bg1"/>
            </a:bgClr>
          </a:patt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1996805" y="3479154"/>
            <a:ext cx="1808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25000"/>
                  </a:schemeClr>
                </a:solidFill>
              </a:rPr>
              <a:t>모델의 성능</a:t>
            </a:r>
          </a:p>
        </p:txBody>
      </p:sp>
      <p:grpSp>
        <p:nvGrpSpPr>
          <p:cNvPr id="46" name="그룹 45"/>
          <p:cNvGrpSpPr/>
          <p:nvPr/>
        </p:nvGrpSpPr>
        <p:grpSpPr>
          <a:xfrm>
            <a:off x="4120259" y="1730371"/>
            <a:ext cx="3940176" cy="3940176"/>
            <a:chOff x="4338637" y="1952624"/>
            <a:chExt cx="3514725" cy="3514725"/>
          </a:xfrm>
        </p:grpSpPr>
        <p:sp>
          <p:nvSpPr>
            <p:cNvPr id="42" name="타원 41"/>
            <p:cNvSpPr/>
            <p:nvPr/>
          </p:nvSpPr>
          <p:spPr>
            <a:xfrm>
              <a:off x="4338637" y="1952624"/>
              <a:ext cx="3514725" cy="3514725"/>
            </a:xfrm>
            <a:prstGeom prst="ellipse">
              <a:avLst/>
            </a:prstGeom>
            <a:solidFill>
              <a:schemeClr val="accent2">
                <a:alpha val="8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4532283" y="3009901"/>
              <a:ext cx="3137519" cy="14001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과거의 데이터를</a:t>
              </a:r>
              <a:endPara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ko-KR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이용하기 때문에</a:t>
              </a:r>
              <a:endPara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ko-KR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실시간으로 </a:t>
              </a:r>
              <a:endPara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ko-KR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트렌드를 반영할 수 없다</a:t>
              </a:r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8322196" y="3479154"/>
            <a:ext cx="1500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25000"/>
                  </a:schemeClr>
                </a:solidFill>
              </a:rPr>
              <a:t>사용자 </a:t>
            </a:r>
            <a:r>
              <a:rPr lang="en-US" altLang="ko-KR" sz="2400" dirty="0">
                <a:solidFill>
                  <a:schemeClr val="accent4">
                    <a:lumMod val="25000"/>
                  </a:schemeClr>
                </a:solidFill>
              </a:rPr>
              <a:t>UI</a:t>
            </a:r>
            <a:endParaRPr lang="ko-KR" altLang="en-US" sz="2400" dirty="0">
              <a:solidFill>
                <a:schemeClr val="accent4">
                  <a:lumMod val="25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21" name="그룹 20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0" name="오각형 2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1" name="직선 연결선 3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그룹 21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28" name="그림 2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" name="그림 28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1953037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944583" y="2113692"/>
            <a:ext cx="4280033" cy="2215992"/>
            <a:chOff x="3969983" y="2113692"/>
            <a:chExt cx="4280033" cy="2215992"/>
          </a:xfrm>
        </p:grpSpPr>
        <p:sp>
          <p:nvSpPr>
            <p:cNvPr id="12" name="TextBox 11"/>
            <p:cNvSpPr txBox="1"/>
            <p:nvPr/>
          </p:nvSpPr>
          <p:spPr>
            <a:xfrm>
              <a:off x="3969983" y="2113693"/>
              <a:ext cx="846707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800" b="1" dirty="0">
                  <a:solidFill>
                    <a:schemeClr val="bg1"/>
                  </a:solidFill>
                </a:rPr>
                <a:t>[</a:t>
              </a:r>
              <a:endParaRPr lang="ko-KR" altLang="en-US" sz="138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570023" y="2113692"/>
              <a:ext cx="679993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3800" b="1" dirty="0">
                  <a:solidFill>
                    <a:schemeClr val="bg1"/>
                  </a:solidFill>
                </a:rPr>
                <a:t>]</a:t>
              </a:r>
              <a:endParaRPr lang="ko-KR" altLang="en-US" sz="13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9C9291C-680A-4B04-8CA8-3633AE63C301}"/>
              </a:ext>
            </a:extLst>
          </p:cNvPr>
          <p:cNvSpPr txBox="1"/>
          <p:nvPr/>
        </p:nvSpPr>
        <p:spPr>
          <a:xfrm>
            <a:off x="4618672" y="2828835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b="1" dirty="0" err="1">
                <a:solidFill>
                  <a:schemeClr val="bg1"/>
                </a:solidFill>
              </a:rPr>
              <a:t>느낀점</a:t>
            </a:r>
            <a:endParaRPr lang="ko-KR" altLang="en-US" sz="7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51097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5075274" y="4479852"/>
            <a:ext cx="20120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accent1">
                    <a:lumMod val="75000"/>
                  </a:schemeClr>
                </a:solidFill>
              </a:rPr>
              <a:t>감사합니다</a:t>
            </a:r>
            <a:endParaRPr lang="en-US" altLang="ko-KR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4" t="7721" r="14157" b="19442"/>
          <a:stretch/>
        </p:blipFill>
        <p:spPr>
          <a:xfrm>
            <a:off x="5265040" y="1946886"/>
            <a:ext cx="1661920" cy="1962719"/>
          </a:xfrm>
          <a:prstGeom prst="rect">
            <a:avLst/>
          </a:prstGeom>
          <a:effectLst>
            <a:outerShdw dist="254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86" t="85302" r="14157" b="-2883"/>
          <a:stretch/>
        </p:blipFill>
        <p:spPr>
          <a:xfrm>
            <a:off x="5506933" y="3909605"/>
            <a:ext cx="1130506" cy="2522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8258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4185896" y="704997"/>
            <a:ext cx="4181252" cy="4937698"/>
            <a:chOff x="1525076" y="629591"/>
            <a:chExt cx="4181252" cy="4937698"/>
          </a:xfrm>
        </p:grpSpPr>
        <p:sp>
          <p:nvSpPr>
            <p:cNvPr id="18" name="TextBox 17"/>
            <p:cNvSpPr txBox="1"/>
            <p:nvPr/>
          </p:nvSpPr>
          <p:spPr>
            <a:xfrm>
              <a:off x="1525076" y="629591"/>
              <a:ext cx="588624" cy="49376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>
                <a:lnSpc>
                  <a:spcPct val="360000"/>
                </a:lnSpc>
              </a:pPr>
              <a:r>
                <a:rPr lang="en-US" altLang="ko-KR" sz="2300" b="1" spc="300" dirty="0">
                  <a:solidFill>
                    <a:schemeClr val="bg1"/>
                  </a:solidFill>
                </a:rPr>
                <a:t>01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300" b="1" dirty="0">
                  <a:solidFill>
                    <a:schemeClr val="bg1"/>
                  </a:solidFill>
                </a:rPr>
                <a:t>02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300" b="1" dirty="0">
                  <a:solidFill>
                    <a:schemeClr val="bg1"/>
                  </a:solidFill>
                </a:rPr>
                <a:t>03</a:t>
              </a:r>
            </a:p>
            <a:p>
              <a:pPr algn="r">
                <a:lnSpc>
                  <a:spcPct val="360000"/>
                </a:lnSpc>
              </a:pPr>
              <a:endParaRPr lang="ko-KR" altLang="en-US" sz="23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49518" y="1236517"/>
              <a:ext cx="1305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-150" dirty="0">
                  <a:solidFill>
                    <a:schemeClr val="bg1"/>
                  </a:solidFill>
                  <a:latin typeface="+mj-ea"/>
                  <a:ea typeface="+mj-ea"/>
                </a:rPr>
                <a:t>서비스 소개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049518" y="2505336"/>
              <a:ext cx="1305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-150" dirty="0">
                  <a:solidFill>
                    <a:schemeClr val="bg1"/>
                  </a:solidFill>
                  <a:latin typeface="+mj-ea"/>
                  <a:ea typeface="+mj-ea"/>
                </a:rPr>
                <a:t>서비스 시연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049518" y="3768930"/>
              <a:ext cx="8194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-150" dirty="0">
                  <a:solidFill>
                    <a:schemeClr val="bg1"/>
                  </a:solidFill>
                  <a:latin typeface="+mj-ea"/>
                  <a:ea typeface="+mj-ea"/>
                </a:rPr>
                <a:t>마무리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049518" y="1656531"/>
              <a:ext cx="3541394" cy="621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400" spc="-150" dirty="0">
                  <a:solidFill>
                    <a:schemeClr val="bg1"/>
                  </a:solidFill>
                  <a:latin typeface="Noto Sans CJK KR Thin" panose="020B0200000000000000" pitchFamily="34" charset="-127"/>
                  <a:ea typeface="Noto Sans CJK KR Thin" panose="020B0200000000000000" pitchFamily="34" charset="-127"/>
                  <a:cs typeface="Arial" panose="020B0604020202020204" pitchFamily="34" charset="0"/>
                </a:rPr>
                <a:t>오늘은 뭘 먹을까</a:t>
              </a:r>
              <a:r>
                <a:rPr lang="en-US" altLang="ko-KR" sz="1400" spc="-150" dirty="0">
                  <a:solidFill>
                    <a:schemeClr val="bg1"/>
                  </a:solidFill>
                  <a:latin typeface="Noto Sans CJK KR Thin" panose="020B0200000000000000" pitchFamily="34" charset="-127"/>
                  <a:ea typeface="Noto Sans CJK KR Thin" panose="020B0200000000000000" pitchFamily="34" charset="-127"/>
                  <a:cs typeface="Arial" panose="020B0604020202020204" pitchFamily="34" charset="0"/>
                </a:rPr>
                <a:t>?</a:t>
              </a:r>
            </a:p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400" spc="-150" dirty="0">
                  <a:solidFill>
                    <a:schemeClr val="bg1"/>
                  </a:solidFill>
                  <a:latin typeface="Noto Sans CJK KR Thin" panose="020B0200000000000000" pitchFamily="34" charset="-127"/>
                  <a:ea typeface="Noto Sans CJK KR Thin" panose="020B0200000000000000" pitchFamily="34" charset="-127"/>
                  <a:cs typeface="Arial" panose="020B0604020202020204" pitchFamily="34" charset="0"/>
                </a:rPr>
                <a:t>워크플로우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107226" y="2921283"/>
              <a:ext cx="3541394" cy="621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400" spc="-150" dirty="0">
                  <a:solidFill>
                    <a:schemeClr val="bg1"/>
                  </a:solidFill>
                  <a:latin typeface="Noto Sans CJK KR Thin" panose="020B0200000000000000" pitchFamily="34" charset="-127"/>
                  <a:ea typeface="Noto Sans CJK KR Thin" panose="020B0200000000000000" pitchFamily="34" charset="-127"/>
                  <a:cs typeface="Arial" panose="020B0604020202020204" pitchFamily="34" charset="0"/>
                </a:rPr>
                <a:t>요일</a:t>
              </a:r>
              <a:r>
                <a:rPr lang="en-US" altLang="ko-KR" sz="1400" spc="-150" dirty="0">
                  <a:solidFill>
                    <a:schemeClr val="bg1"/>
                  </a:solidFill>
                  <a:latin typeface="Noto Sans CJK KR Thin" panose="020B0200000000000000" pitchFamily="34" charset="-127"/>
                  <a:ea typeface="Noto Sans CJK KR Thin" panose="020B0200000000000000" pitchFamily="34" charset="-127"/>
                  <a:cs typeface="Arial" panose="020B0604020202020204" pitchFamily="34" charset="0"/>
                </a:rPr>
                <a:t>, </a:t>
              </a:r>
              <a:r>
                <a:rPr lang="ko-KR" altLang="en-US" sz="1400" spc="-150" dirty="0">
                  <a:solidFill>
                    <a:schemeClr val="bg1"/>
                  </a:solidFill>
                  <a:latin typeface="Noto Sans CJK KR Thin" panose="020B0200000000000000" pitchFamily="34" charset="-127"/>
                  <a:ea typeface="Noto Sans CJK KR Thin" panose="020B0200000000000000" pitchFamily="34" charset="-127"/>
                  <a:cs typeface="Arial" panose="020B0604020202020204" pitchFamily="34" charset="0"/>
                </a:rPr>
                <a:t>시간 입력 시 메뉴 출력</a:t>
              </a:r>
              <a:endParaRPr lang="en-US" altLang="ko-KR" sz="1400" spc="-150" dirty="0">
                <a:solidFill>
                  <a:schemeClr val="bg1"/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endParaRPr>
            </a:p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400" spc="-150" dirty="0">
                  <a:solidFill>
                    <a:schemeClr val="bg1"/>
                  </a:solidFill>
                  <a:latin typeface="Noto Sans CJK KR Thin" panose="020B0200000000000000" pitchFamily="34" charset="-127"/>
                  <a:ea typeface="Noto Sans CJK KR Thin" panose="020B0200000000000000" pitchFamily="34" charset="-127"/>
                  <a:cs typeface="Arial" panose="020B0604020202020204" pitchFamily="34" charset="0"/>
                </a:rPr>
                <a:t>실행 과정</a:t>
              </a:r>
              <a:endParaRPr lang="en-US" altLang="ko-KR" sz="1400" spc="-150" dirty="0">
                <a:solidFill>
                  <a:schemeClr val="bg1"/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164934" y="4186035"/>
              <a:ext cx="3541394" cy="621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400" spc="-150" dirty="0">
                  <a:solidFill>
                    <a:schemeClr val="bg1"/>
                  </a:solidFill>
                  <a:latin typeface="Noto Sans CJK KR Thin" panose="020B0200000000000000" pitchFamily="34" charset="-127"/>
                  <a:ea typeface="Noto Sans CJK KR Thin" panose="020B0200000000000000" pitchFamily="34" charset="-127"/>
                  <a:cs typeface="Arial" panose="020B0604020202020204" pitchFamily="34" charset="0"/>
                </a:rPr>
                <a:t>보완점</a:t>
              </a:r>
              <a:endParaRPr lang="en-US" altLang="ko-KR" sz="1400" spc="-150" dirty="0">
                <a:solidFill>
                  <a:schemeClr val="bg1"/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endParaRPr>
            </a:p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400" spc="-150" dirty="0" err="1">
                  <a:solidFill>
                    <a:schemeClr val="bg1"/>
                  </a:solidFill>
                  <a:latin typeface="Noto Sans CJK KR Thin" panose="020B0200000000000000" pitchFamily="34" charset="-127"/>
                  <a:ea typeface="Noto Sans CJK KR Thin" panose="020B0200000000000000" pitchFamily="34" charset="-127"/>
                  <a:cs typeface="Arial" panose="020B0604020202020204" pitchFamily="34" charset="0"/>
                </a:rPr>
                <a:t>느낀점</a:t>
              </a:r>
              <a:endParaRPr lang="ko-KR" altLang="en-US" sz="1400" spc="-150" dirty="0">
                <a:solidFill>
                  <a:schemeClr val="bg1"/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32" name="그룹 31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6" name="오각형 35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7" name="직선 연결선 36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그룹 32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34" name="그림 3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5" name="그림 34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9" name="TextBox 38"/>
          <p:cNvSpPr txBox="1"/>
          <p:nvPr/>
        </p:nvSpPr>
        <p:spPr>
          <a:xfrm>
            <a:off x="817846" y="1227831"/>
            <a:ext cx="18036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accent2"/>
                </a:solidFill>
              </a:rPr>
              <a:t>CONTENTS</a:t>
            </a:r>
            <a:endParaRPr lang="ko-KR" altLang="en-US" sz="2400" b="1" dirty="0">
              <a:solidFill>
                <a:schemeClr val="accent2"/>
              </a:solidFill>
            </a:endParaRPr>
          </a:p>
        </p:txBody>
      </p:sp>
      <p:cxnSp>
        <p:nvCxnSpPr>
          <p:cNvPr id="44" name="직선 연결선 43"/>
          <p:cNvCxnSpPr/>
          <p:nvPr/>
        </p:nvCxnSpPr>
        <p:spPr>
          <a:xfrm>
            <a:off x="803633" y="1102690"/>
            <a:ext cx="1857882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4690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3" b="83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오각형 7"/>
          <p:cNvSpPr/>
          <p:nvPr/>
        </p:nvSpPr>
        <p:spPr>
          <a:xfrm rot="5400000">
            <a:off x="-780014" y="1846229"/>
            <a:ext cx="6028661" cy="2336201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001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서비스소개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1194709" y="1403470"/>
            <a:ext cx="879456" cy="1172125"/>
            <a:chOff x="4954772" y="1818167"/>
            <a:chExt cx="2349796" cy="3131772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4954772" y="1818167"/>
              <a:ext cx="2349796" cy="2775098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5296786" y="4593265"/>
              <a:ext cx="1598428" cy="35667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247353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01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오늘은 뭘 먹을까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?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613996" y="2957496"/>
            <a:ext cx="5186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accent4">
                    <a:lumMod val="25000"/>
                  </a:schemeClr>
                </a:solidFill>
              </a:rPr>
              <a:t>항상 고민되는 메뉴 선정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615211" y="3673576"/>
            <a:ext cx="501481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 err="1"/>
              <a:t>언택트</a:t>
            </a:r>
            <a:r>
              <a:rPr lang="ko-KR" altLang="en-US" sz="2000" dirty="0"/>
              <a:t> 시대가 도래하며 늘어난 배달 수요</a:t>
            </a:r>
            <a:r>
              <a:rPr lang="en-US" altLang="ko-KR" sz="2000" dirty="0"/>
              <a:t>. </a:t>
            </a:r>
            <a:r>
              <a:rPr lang="ko-KR" altLang="en-US" sz="2000" dirty="0"/>
              <a:t>그러나 언제나 메뉴 선정이 고민이다</a:t>
            </a:r>
            <a:r>
              <a:rPr lang="en-US" altLang="ko-KR" sz="2000" dirty="0"/>
              <a:t>. </a:t>
            </a:r>
            <a:r>
              <a:rPr lang="ko-KR" altLang="en-US" sz="2000" b="1" dirty="0">
                <a:solidFill>
                  <a:schemeClr val="accent4">
                    <a:lumMod val="50000"/>
                  </a:schemeClr>
                </a:solidFill>
              </a:rPr>
              <a:t>오늘은 뭘 먹을까</a:t>
            </a:r>
            <a:r>
              <a:rPr lang="en-US" altLang="ko-KR" sz="2000" b="1" dirty="0">
                <a:solidFill>
                  <a:schemeClr val="accent4">
                    <a:lumMod val="50000"/>
                  </a:schemeClr>
                </a:solidFill>
              </a:rPr>
              <a:t>?</a:t>
            </a:r>
            <a:r>
              <a:rPr lang="ko-KR" altLang="en-US" sz="2000" dirty="0"/>
              <a:t>는 그런 현대인들을 위해 다른 사람들은 어떤 메뉴를 골랐는지 살펴보고 메뉴 선택에 도움을 주는 서비스이다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cxnSp>
        <p:nvCxnSpPr>
          <p:cNvPr id="72" name="직선 연결선 71"/>
          <p:cNvCxnSpPr/>
          <p:nvPr/>
        </p:nvCxnSpPr>
        <p:spPr>
          <a:xfrm>
            <a:off x="6454058" y="2104330"/>
            <a:ext cx="0" cy="3529009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그룹 45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47" name="그림 46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8" name="그림 4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3" name="타원 32">
            <a:extLst>
              <a:ext uri="{FF2B5EF4-FFF2-40B4-BE49-F238E27FC236}">
                <a16:creationId xmlns:a16="http://schemas.microsoft.com/office/drawing/2014/main" id="{8E417E8E-CE1D-485A-9458-F15AA4617FDB}"/>
              </a:ext>
            </a:extLst>
          </p:cNvPr>
          <p:cNvSpPr/>
          <p:nvPr/>
        </p:nvSpPr>
        <p:spPr>
          <a:xfrm>
            <a:off x="1781269" y="1993900"/>
            <a:ext cx="2870200" cy="2870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F86DC4BC-1D0E-4919-944B-F3D3FB9B2A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585" y="2443570"/>
            <a:ext cx="1855568" cy="1937930"/>
          </a:xfrm>
          <a:prstGeom prst="rect">
            <a:avLst/>
          </a:prstGeom>
          <a:effectLst>
            <a:outerShdw dist="254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3B8401A-2194-4B7D-A0EA-23F1E4300A2F}"/>
              </a:ext>
            </a:extLst>
          </p:cNvPr>
          <p:cNvSpPr txBox="1"/>
          <p:nvPr/>
        </p:nvSpPr>
        <p:spPr>
          <a:xfrm>
            <a:off x="1802646" y="5060255"/>
            <a:ext cx="28953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유일한 선택의 자유</a:t>
            </a: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! </a:t>
            </a:r>
            <a:r>
              <a:rPr lang="ko-KR" altLang="en-US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뭐 먹지</a:t>
            </a: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06469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02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워크플로우</a:t>
            </a: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그룹 45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47" name="그림 46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8" name="그림 4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CFF02CE6-8954-427F-8219-7E309B67CA0B}"/>
              </a:ext>
            </a:extLst>
          </p:cNvPr>
          <p:cNvSpPr/>
          <p:nvPr/>
        </p:nvSpPr>
        <p:spPr>
          <a:xfrm>
            <a:off x="654341" y="1342239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 선정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8B4A683E-9E3D-4D3B-A9A6-19B2ED05314A}"/>
              </a:ext>
            </a:extLst>
          </p:cNvPr>
          <p:cNvSpPr/>
          <p:nvPr/>
        </p:nvSpPr>
        <p:spPr>
          <a:xfrm>
            <a:off x="4834855" y="1342239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 저장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D2B39118-D0B0-4BD0-951F-42FC4FF31572}"/>
              </a:ext>
            </a:extLst>
          </p:cNvPr>
          <p:cNvSpPr/>
          <p:nvPr/>
        </p:nvSpPr>
        <p:spPr>
          <a:xfrm>
            <a:off x="2744598" y="1342239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불러오기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8755A138-4C1C-4FFB-B1E3-32FB2E8BDA72}"/>
              </a:ext>
            </a:extLst>
          </p:cNvPr>
          <p:cNvSpPr/>
          <p:nvPr/>
        </p:nvSpPr>
        <p:spPr>
          <a:xfrm>
            <a:off x="6925112" y="1342239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모델링</a:t>
            </a: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E58453BC-E577-4F3A-B723-DD55B723838D}"/>
              </a:ext>
            </a:extLst>
          </p:cNvPr>
          <p:cNvSpPr/>
          <p:nvPr/>
        </p:nvSpPr>
        <p:spPr>
          <a:xfrm>
            <a:off x="9015369" y="1342239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API </a:t>
            </a:r>
            <a:r>
              <a:rPr lang="ko-KR" altLang="en-US" dirty="0"/>
              <a:t>개발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8D692F-E5DB-4705-9F8B-97049F2DF4A8}"/>
              </a:ext>
            </a:extLst>
          </p:cNvPr>
          <p:cNvSpPr/>
          <p:nvPr/>
        </p:nvSpPr>
        <p:spPr>
          <a:xfrm>
            <a:off x="802751" y="2608975"/>
            <a:ext cx="1362608" cy="5243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</a:rPr>
              <a:t>지역</a:t>
            </a:r>
            <a:r>
              <a:rPr lang="en-US" altLang="ko-KR" sz="1050" dirty="0">
                <a:solidFill>
                  <a:schemeClr val="tx1"/>
                </a:solidFill>
              </a:rPr>
              <a:t>, </a:t>
            </a:r>
            <a:r>
              <a:rPr lang="ko-KR" altLang="en-US" sz="1050" dirty="0">
                <a:solidFill>
                  <a:schemeClr val="tx1"/>
                </a:solidFill>
              </a:rPr>
              <a:t>요일</a:t>
            </a:r>
            <a:r>
              <a:rPr lang="en-US" altLang="ko-KR" sz="1050" dirty="0">
                <a:solidFill>
                  <a:schemeClr val="tx1"/>
                </a:solidFill>
              </a:rPr>
              <a:t>, </a:t>
            </a:r>
            <a:r>
              <a:rPr lang="ko-KR" altLang="en-US" sz="1050" dirty="0">
                <a:solidFill>
                  <a:schemeClr val="tx1"/>
                </a:solidFill>
              </a:rPr>
              <a:t>시간 별 배달 현황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6487946-C734-4684-BA65-CB36B7DA92BC}"/>
              </a:ext>
            </a:extLst>
          </p:cNvPr>
          <p:cNvSpPr/>
          <p:nvPr/>
        </p:nvSpPr>
        <p:spPr>
          <a:xfrm>
            <a:off x="2893007" y="2608975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Pandas</a:t>
            </a:r>
            <a:r>
              <a:rPr lang="ko-KR" altLang="en-US" sz="1050" dirty="0">
                <a:solidFill>
                  <a:schemeClr val="tx1"/>
                </a:solidFill>
              </a:rPr>
              <a:t>로 불러오기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D35D4571-F142-4A9B-9B61-9FFEA8D3AB7B}"/>
              </a:ext>
            </a:extLst>
          </p:cNvPr>
          <p:cNvSpPr/>
          <p:nvPr/>
        </p:nvSpPr>
        <p:spPr>
          <a:xfrm>
            <a:off x="4983264" y="2608975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SQLite</a:t>
            </a:r>
            <a:r>
              <a:rPr lang="ko-KR" altLang="en-US" sz="1050" dirty="0">
                <a:solidFill>
                  <a:schemeClr val="tx1"/>
                </a:solidFill>
              </a:rPr>
              <a:t>로 저장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474FFF8-25A6-4C20-9396-D21F45A25C24}"/>
              </a:ext>
            </a:extLst>
          </p:cNvPr>
          <p:cNvSpPr/>
          <p:nvPr/>
        </p:nvSpPr>
        <p:spPr>
          <a:xfrm>
            <a:off x="4983263" y="3141674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err="1">
                <a:solidFill>
                  <a:schemeClr val="tx1"/>
                </a:solidFill>
              </a:rPr>
              <a:t>postgreSQL</a:t>
            </a:r>
            <a:r>
              <a:rPr lang="ko-KR" altLang="en-US" sz="1050" dirty="0">
                <a:solidFill>
                  <a:schemeClr val="tx1"/>
                </a:solidFill>
              </a:rPr>
              <a:t>로 저장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5EF4C984-CF83-4E99-880D-F0929B598D2B}"/>
              </a:ext>
            </a:extLst>
          </p:cNvPr>
          <p:cNvSpPr/>
          <p:nvPr/>
        </p:nvSpPr>
        <p:spPr>
          <a:xfrm>
            <a:off x="7073521" y="2600587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SQLite</a:t>
            </a:r>
            <a:r>
              <a:rPr lang="ko-KR" altLang="en-US" sz="1050" dirty="0">
                <a:solidFill>
                  <a:schemeClr val="tx1"/>
                </a:solidFill>
              </a:rPr>
              <a:t>로 저장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8B0C2F54-1588-44FF-B697-F368FD261AB0}"/>
              </a:ext>
            </a:extLst>
          </p:cNvPr>
          <p:cNvSpPr/>
          <p:nvPr/>
        </p:nvSpPr>
        <p:spPr>
          <a:xfrm>
            <a:off x="7073520" y="3133286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err="1">
                <a:solidFill>
                  <a:schemeClr val="tx1"/>
                </a:solidFill>
              </a:rPr>
              <a:t>postgreSQL</a:t>
            </a:r>
            <a:r>
              <a:rPr lang="ko-KR" altLang="en-US" sz="1050" dirty="0">
                <a:solidFill>
                  <a:schemeClr val="tx1"/>
                </a:solidFill>
              </a:rPr>
              <a:t>로 저장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506A8A2-E571-4E1A-A16F-97DBF3158419}"/>
              </a:ext>
            </a:extLst>
          </p:cNvPr>
          <p:cNvSpPr/>
          <p:nvPr/>
        </p:nvSpPr>
        <p:spPr>
          <a:xfrm>
            <a:off x="7073521" y="2608975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i="0" dirty="0">
                <a:solidFill>
                  <a:srgbClr val="000000"/>
                </a:solidFill>
                <a:effectLst/>
              </a:rPr>
              <a:t>Linear Regression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19BFC0AC-6E33-4BE6-A9AF-E73FE3EBA81E}"/>
              </a:ext>
            </a:extLst>
          </p:cNvPr>
          <p:cNvSpPr/>
          <p:nvPr/>
        </p:nvSpPr>
        <p:spPr>
          <a:xfrm>
            <a:off x="7073520" y="3141674"/>
            <a:ext cx="1362609" cy="4404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err="1">
                <a:solidFill>
                  <a:schemeClr val="tx1"/>
                </a:solidFill>
              </a:rPr>
              <a:t>Randomforest</a:t>
            </a:r>
            <a:endParaRPr lang="en-US" altLang="ko-KR" sz="1050" dirty="0">
              <a:solidFill>
                <a:schemeClr val="tx1"/>
              </a:solidFill>
            </a:endParaRPr>
          </a:p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Regression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00EF8846-D4E1-4142-BAB2-0466EAF5E9C8}"/>
              </a:ext>
            </a:extLst>
          </p:cNvPr>
          <p:cNvSpPr/>
          <p:nvPr/>
        </p:nvSpPr>
        <p:spPr>
          <a:xfrm>
            <a:off x="9163778" y="2600586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i="0" dirty="0">
                <a:solidFill>
                  <a:srgbClr val="000000"/>
                </a:solidFill>
                <a:effectLst/>
              </a:rPr>
              <a:t>Flask, jinja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804871F1-3B2E-4A51-8358-907D638E7C71}"/>
              </a:ext>
            </a:extLst>
          </p:cNvPr>
          <p:cNvSpPr/>
          <p:nvPr/>
        </p:nvSpPr>
        <p:spPr>
          <a:xfrm>
            <a:off x="9015369" y="4068661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대시보드</a:t>
            </a: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AA6DB7F7-8DC4-4896-B373-75521FD6C214}"/>
              </a:ext>
            </a:extLst>
          </p:cNvPr>
          <p:cNvSpPr/>
          <p:nvPr/>
        </p:nvSpPr>
        <p:spPr>
          <a:xfrm>
            <a:off x="6925112" y="4068661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배포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69DFBC1C-7D21-4A9C-95D5-3284FB579A8C}"/>
              </a:ext>
            </a:extLst>
          </p:cNvPr>
          <p:cNvSpPr/>
          <p:nvPr/>
        </p:nvSpPr>
        <p:spPr>
          <a:xfrm>
            <a:off x="9163778" y="5293452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i="0" dirty="0" err="1">
                <a:solidFill>
                  <a:srgbClr val="000000"/>
                </a:solidFill>
                <a:effectLst/>
              </a:rPr>
              <a:t>Metabase</a:t>
            </a:r>
            <a:endParaRPr lang="en-US" altLang="ko-KR" sz="105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550F8853-779B-4C63-88EF-E7C9DAA45409}"/>
              </a:ext>
            </a:extLst>
          </p:cNvPr>
          <p:cNvSpPr/>
          <p:nvPr/>
        </p:nvSpPr>
        <p:spPr>
          <a:xfrm>
            <a:off x="7073520" y="5293452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i="0" dirty="0">
                <a:solidFill>
                  <a:srgbClr val="000000"/>
                </a:solidFill>
                <a:effectLst/>
              </a:rPr>
              <a:t>Heroku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336D677-A983-4B21-B2F2-22F72BEFA1C4}"/>
              </a:ext>
            </a:extLst>
          </p:cNvPr>
          <p:cNvCxnSpPr>
            <a:stCxn id="2" idx="3"/>
            <a:endCxn id="32" idx="1"/>
          </p:cNvCxnSpPr>
          <p:nvPr/>
        </p:nvCxnSpPr>
        <p:spPr>
          <a:xfrm>
            <a:off x="2313770" y="1791050"/>
            <a:ext cx="4308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56210888-E600-4605-866B-ACC44BD4189E}"/>
              </a:ext>
            </a:extLst>
          </p:cNvPr>
          <p:cNvCxnSpPr/>
          <p:nvPr/>
        </p:nvCxnSpPr>
        <p:spPr>
          <a:xfrm>
            <a:off x="4404027" y="1791050"/>
            <a:ext cx="4308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F4094FF6-A295-46BC-8423-56C9BE74258F}"/>
              </a:ext>
            </a:extLst>
          </p:cNvPr>
          <p:cNvCxnSpPr/>
          <p:nvPr/>
        </p:nvCxnSpPr>
        <p:spPr>
          <a:xfrm>
            <a:off x="6494284" y="1778467"/>
            <a:ext cx="4308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CC85974D-1276-4AAD-9B79-98ABF23C503B}"/>
              </a:ext>
            </a:extLst>
          </p:cNvPr>
          <p:cNvCxnSpPr/>
          <p:nvPr/>
        </p:nvCxnSpPr>
        <p:spPr>
          <a:xfrm>
            <a:off x="8584541" y="1791050"/>
            <a:ext cx="4308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B21DF07B-2459-4028-A920-24B39EAFB759}"/>
              </a:ext>
            </a:extLst>
          </p:cNvPr>
          <p:cNvCxnSpPr>
            <a:stCxn id="53" idx="3"/>
            <a:endCxn id="62" idx="3"/>
          </p:cNvCxnSpPr>
          <p:nvPr/>
        </p:nvCxnSpPr>
        <p:spPr>
          <a:xfrm>
            <a:off x="10674798" y="1791050"/>
            <a:ext cx="12700" cy="2726422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001BE32-80EC-41DA-B966-D4D5F18DCAE8}"/>
              </a:ext>
            </a:extLst>
          </p:cNvPr>
          <p:cNvCxnSpPr>
            <a:stCxn id="62" idx="1"/>
            <a:endCxn id="69" idx="3"/>
          </p:cNvCxnSpPr>
          <p:nvPr/>
        </p:nvCxnSpPr>
        <p:spPr>
          <a:xfrm flipH="1">
            <a:off x="8584541" y="4517472"/>
            <a:ext cx="4308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7F1D72FC-0E4D-4837-BEEC-2BE32CE3DE0D}"/>
              </a:ext>
            </a:extLst>
          </p:cNvPr>
          <p:cNvCxnSpPr>
            <a:stCxn id="2" idx="2"/>
            <a:endCxn id="3" idx="0"/>
          </p:cNvCxnSpPr>
          <p:nvPr/>
        </p:nvCxnSpPr>
        <p:spPr>
          <a:xfrm flipH="1">
            <a:off x="1484055" y="2239861"/>
            <a:ext cx="1" cy="3691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F7462399-C86F-4EF3-8E33-D3E5DF551110}"/>
              </a:ext>
            </a:extLst>
          </p:cNvPr>
          <p:cNvCxnSpPr/>
          <p:nvPr/>
        </p:nvCxnSpPr>
        <p:spPr>
          <a:xfrm flipH="1">
            <a:off x="3574310" y="2239861"/>
            <a:ext cx="1" cy="3691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7FA51528-6A00-448D-84FD-ECBF5AAC0941}"/>
              </a:ext>
            </a:extLst>
          </p:cNvPr>
          <p:cNvCxnSpPr/>
          <p:nvPr/>
        </p:nvCxnSpPr>
        <p:spPr>
          <a:xfrm flipH="1">
            <a:off x="5664567" y="2231472"/>
            <a:ext cx="1" cy="3691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125417AA-7935-42C8-9BF4-F7DE713344AB}"/>
              </a:ext>
            </a:extLst>
          </p:cNvPr>
          <p:cNvCxnSpPr/>
          <p:nvPr/>
        </p:nvCxnSpPr>
        <p:spPr>
          <a:xfrm flipH="1">
            <a:off x="7754824" y="2239861"/>
            <a:ext cx="1" cy="3691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14CE5DFD-85B8-422F-AFC5-DA411A508943}"/>
              </a:ext>
            </a:extLst>
          </p:cNvPr>
          <p:cNvCxnSpPr/>
          <p:nvPr/>
        </p:nvCxnSpPr>
        <p:spPr>
          <a:xfrm flipH="1">
            <a:off x="9845080" y="2239861"/>
            <a:ext cx="1" cy="3691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14E5B49-CC69-406E-92E9-9DD6140F51BC}"/>
              </a:ext>
            </a:extLst>
          </p:cNvPr>
          <p:cNvCxnSpPr>
            <a:stCxn id="62" idx="2"/>
            <a:endCxn id="70" idx="0"/>
          </p:cNvCxnSpPr>
          <p:nvPr/>
        </p:nvCxnSpPr>
        <p:spPr>
          <a:xfrm flipH="1">
            <a:off x="9845083" y="4966283"/>
            <a:ext cx="1" cy="327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598A29C8-2171-4A76-BE82-CEB36D2F7F43}"/>
              </a:ext>
            </a:extLst>
          </p:cNvPr>
          <p:cNvCxnSpPr/>
          <p:nvPr/>
        </p:nvCxnSpPr>
        <p:spPr>
          <a:xfrm flipH="1">
            <a:off x="7749192" y="4966283"/>
            <a:ext cx="1" cy="327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CCA83CB-63AA-4EA2-939F-7FD0CE054D94}"/>
              </a:ext>
            </a:extLst>
          </p:cNvPr>
          <p:cNvCxnSpPr>
            <a:stCxn id="55" idx="2"/>
            <a:endCxn id="56" idx="0"/>
          </p:cNvCxnSpPr>
          <p:nvPr/>
        </p:nvCxnSpPr>
        <p:spPr>
          <a:xfrm flipH="1">
            <a:off x="5664568" y="2936146"/>
            <a:ext cx="1" cy="2055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7D6F51D-F763-4FCF-9161-4CCF12C7E4B4}"/>
              </a:ext>
            </a:extLst>
          </p:cNvPr>
          <p:cNvCxnSpPr>
            <a:stCxn id="59" idx="2"/>
            <a:endCxn id="58" idx="0"/>
          </p:cNvCxnSpPr>
          <p:nvPr/>
        </p:nvCxnSpPr>
        <p:spPr>
          <a:xfrm flipH="1">
            <a:off x="7754825" y="2936146"/>
            <a:ext cx="1" cy="2055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3739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02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코드</a:t>
            </a: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그룹 45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47" name="그림 46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8" name="그림 4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33C13D8F-A3A0-47FD-AEE2-EDD7568F73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01" y="716679"/>
            <a:ext cx="3733114" cy="300702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5D3E05F-2E9B-451B-BD98-387659EAFA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01" y="3835339"/>
            <a:ext cx="7081445" cy="293883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B2B654-BD46-40DE-9E94-92A1E664F7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091" y="347346"/>
            <a:ext cx="3506324" cy="642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397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02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워크플로우</a:t>
            </a: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그룹 45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47" name="그림 46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8" name="그림 4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CFF02CE6-8954-427F-8219-7E309B67CA0B}"/>
              </a:ext>
            </a:extLst>
          </p:cNvPr>
          <p:cNvSpPr/>
          <p:nvPr/>
        </p:nvSpPr>
        <p:spPr>
          <a:xfrm>
            <a:off x="654341" y="1342239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 선정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8B4A683E-9E3D-4D3B-A9A6-19B2ED05314A}"/>
              </a:ext>
            </a:extLst>
          </p:cNvPr>
          <p:cNvSpPr/>
          <p:nvPr/>
        </p:nvSpPr>
        <p:spPr>
          <a:xfrm>
            <a:off x="4834855" y="1342239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 저장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D2B39118-D0B0-4BD0-951F-42FC4FF31572}"/>
              </a:ext>
            </a:extLst>
          </p:cNvPr>
          <p:cNvSpPr/>
          <p:nvPr/>
        </p:nvSpPr>
        <p:spPr>
          <a:xfrm>
            <a:off x="2744598" y="1342239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불러오기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8755A138-4C1C-4FFB-B1E3-32FB2E8BDA72}"/>
              </a:ext>
            </a:extLst>
          </p:cNvPr>
          <p:cNvSpPr/>
          <p:nvPr/>
        </p:nvSpPr>
        <p:spPr>
          <a:xfrm>
            <a:off x="6925112" y="1342239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모델링</a:t>
            </a: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E58453BC-E577-4F3A-B723-DD55B723838D}"/>
              </a:ext>
            </a:extLst>
          </p:cNvPr>
          <p:cNvSpPr/>
          <p:nvPr/>
        </p:nvSpPr>
        <p:spPr>
          <a:xfrm>
            <a:off x="9015369" y="1342239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API </a:t>
            </a:r>
            <a:r>
              <a:rPr lang="ko-KR" altLang="en-US" dirty="0"/>
              <a:t>개발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8D692F-E5DB-4705-9F8B-97049F2DF4A8}"/>
              </a:ext>
            </a:extLst>
          </p:cNvPr>
          <p:cNvSpPr/>
          <p:nvPr/>
        </p:nvSpPr>
        <p:spPr>
          <a:xfrm>
            <a:off x="802751" y="2608975"/>
            <a:ext cx="1362608" cy="52431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</a:rPr>
              <a:t>지역</a:t>
            </a:r>
            <a:r>
              <a:rPr lang="en-US" altLang="ko-KR" sz="1050" dirty="0">
                <a:solidFill>
                  <a:schemeClr val="tx1"/>
                </a:solidFill>
              </a:rPr>
              <a:t>, </a:t>
            </a:r>
            <a:r>
              <a:rPr lang="ko-KR" altLang="en-US" sz="1050" dirty="0">
                <a:solidFill>
                  <a:schemeClr val="tx1"/>
                </a:solidFill>
              </a:rPr>
              <a:t>요일</a:t>
            </a:r>
            <a:r>
              <a:rPr lang="en-US" altLang="ko-KR" sz="1050" dirty="0">
                <a:solidFill>
                  <a:schemeClr val="tx1"/>
                </a:solidFill>
              </a:rPr>
              <a:t>, </a:t>
            </a:r>
            <a:r>
              <a:rPr lang="ko-KR" altLang="en-US" sz="1050" dirty="0">
                <a:solidFill>
                  <a:schemeClr val="tx1"/>
                </a:solidFill>
              </a:rPr>
              <a:t>시간 별 배달 현황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6487946-C734-4684-BA65-CB36B7DA92BC}"/>
              </a:ext>
            </a:extLst>
          </p:cNvPr>
          <p:cNvSpPr/>
          <p:nvPr/>
        </p:nvSpPr>
        <p:spPr>
          <a:xfrm>
            <a:off x="2893007" y="2608975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Pandas</a:t>
            </a:r>
            <a:r>
              <a:rPr lang="ko-KR" altLang="en-US" sz="1050" dirty="0">
                <a:solidFill>
                  <a:schemeClr val="tx1"/>
                </a:solidFill>
              </a:rPr>
              <a:t>로 불러오기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D35D4571-F142-4A9B-9B61-9FFEA8D3AB7B}"/>
              </a:ext>
            </a:extLst>
          </p:cNvPr>
          <p:cNvSpPr/>
          <p:nvPr/>
        </p:nvSpPr>
        <p:spPr>
          <a:xfrm>
            <a:off x="4983264" y="2608975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SQLite</a:t>
            </a:r>
            <a:r>
              <a:rPr lang="ko-KR" altLang="en-US" sz="1050" dirty="0">
                <a:solidFill>
                  <a:schemeClr val="tx1"/>
                </a:solidFill>
              </a:rPr>
              <a:t>로 저장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474FFF8-25A6-4C20-9396-D21F45A25C24}"/>
              </a:ext>
            </a:extLst>
          </p:cNvPr>
          <p:cNvSpPr/>
          <p:nvPr/>
        </p:nvSpPr>
        <p:spPr>
          <a:xfrm>
            <a:off x="4983263" y="3141674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err="1">
                <a:solidFill>
                  <a:schemeClr val="tx1"/>
                </a:solidFill>
              </a:rPr>
              <a:t>postgreSQL</a:t>
            </a:r>
            <a:r>
              <a:rPr lang="ko-KR" altLang="en-US" sz="1050" dirty="0">
                <a:solidFill>
                  <a:schemeClr val="tx1"/>
                </a:solidFill>
              </a:rPr>
              <a:t>로 저장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5EF4C984-CF83-4E99-880D-F0929B598D2B}"/>
              </a:ext>
            </a:extLst>
          </p:cNvPr>
          <p:cNvSpPr/>
          <p:nvPr/>
        </p:nvSpPr>
        <p:spPr>
          <a:xfrm>
            <a:off x="7073521" y="2600587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SQLite</a:t>
            </a:r>
            <a:r>
              <a:rPr lang="ko-KR" altLang="en-US" sz="1050" dirty="0">
                <a:solidFill>
                  <a:schemeClr val="tx1"/>
                </a:solidFill>
              </a:rPr>
              <a:t>로 저장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8B0C2F54-1588-44FF-B697-F368FD261AB0}"/>
              </a:ext>
            </a:extLst>
          </p:cNvPr>
          <p:cNvSpPr/>
          <p:nvPr/>
        </p:nvSpPr>
        <p:spPr>
          <a:xfrm>
            <a:off x="7073520" y="3133286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err="1">
                <a:solidFill>
                  <a:schemeClr val="tx1"/>
                </a:solidFill>
              </a:rPr>
              <a:t>postgreSQL</a:t>
            </a:r>
            <a:r>
              <a:rPr lang="ko-KR" altLang="en-US" sz="1050" dirty="0">
                <a:solidFill>
                  <a:schemeClr val="tx1"/>
                </a:solidFill>
              </a:rPr>
              <a:t>로 저장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506A8A2-E571-4E1A-A16F-97DBF3158419}"/>
              </a:ext>
            </a:extLst>
          </p:cNvPr>
          <p:cNvSpPr/>
          <p:nvPr/>
        </p:nvSpPr>
        <p:spPr>
          <a:xfrm>
            <a:off x="7073521" y="2608975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i="0" dirty="0">
                <a:solidFill>
                  <a:srgbClr val="000000"/>
                </a:solidFill>
                <a:effectLst/>
              </a:rPr>
              <a:t>Linear Regression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19BFC0AC-6E33-4BE6-A9AF-E73FE3EBA81E}"/>
              </a:ext>
            </a:extLst>
          </p:cNvPr>
          <p:cNvSpPr/>
          <p:nvPr/>
        </p:nvSpPr>
        <p:spPr>
          <a:xfrm>
            <a:off x="7073520" y="3141674"/>
            <a:ext cx="1362609" cy="4404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err="1">
                <a:solidFill>
                  <a:schemeClr val="tx1"/>
                </a:solidFill>
              </a:rPr>
              <a:t>Randomforest</a:t>
            </a:r>
            <a:endParaRPr lang="en-US" altLang="ko-KR" sz="1050" dirty="0">
              <a:solidFill>
                <a:schemeClr val="tx1"/>
              </a:solidFill>
            </a:endParaRPr>
          </a:p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Regression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00EF8846-D4E1-4142-BAB2-0466EAF5E9C8}"/>
              </a:ext>
            </a:extLst>
          </p:cNvPr>
          <p:cNvSpPr/>
          <p:nvPr/>
        </p:nvSpPr>
        <p:spPr>
          <a:xfrm>
            <a:off x="9163778" y="2600586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i="0" dirty="0">
                <a:solidFill>
                  <a:srgbClr val="000000"/>
                </a:solidFill>
                <a:effectLst/>
              </a:rPr>
              <a:t>Flask, jinja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804871F1-3B2E-4A51-8358-907D638E7C71}"/>
              </a:ext>
            </a:extLst>
          </p:cNvPr>
          <p:cNvSpPr/>
          <p:nvPr/>
        </p:nvSpPr>
        <p:spPr>
          <a:xfrm>
            <a:off x="9015369" y="4068661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대시보드</a:t>
            </a: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AA6DB7F7-8DC4-4896-B373-75521FD6C214}"/>
              </a:ext>
            </a:extLst>
          </p:cNvPr>
          <p:cNvSpPr/>
          <p:nvPr/>
        </p:nvSpPr>
        <p:spPr>
          <a:xfrm>
            <a:off x="6925112" y="4068661"/>
            <a:ext cx="1659429" cy="8976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배포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69DFBC1C-7D21-4A9C-95D5-3284FB579A8C}"/>
              </a:ext>
            </a:extLst>
          </p:cNvPr>
          <p:cNvSpPr/>
          <p:nvPr/>
        </p:nvSpPr>
        <p:spPr>
          <a:xfrm>
            <a:off x="9163778" y="5293452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i="0" dirty="0" err="1">
                <a:solidFill>
                  <a:srgbClr val="000000"/>
                </a:solidFill>
                <a:effectLst/>
              </a:rPr>
              <a:t>Metabase</a:t>
            </a:r>
            <a:endParaRPr lang="en-US" altLang="ko-KR" sz="105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550F8853-779B-4C63-88EF-E7C9DAA45409}"/>
              </a:ext>
            </a:extLst>
          </p:cNvPr>
          <p:cNvSpPr/>
          <p:nvPr/>
        </p:nvSpPr>
        <p:spPr>
          <a:xfrm>
            <a:off x="7073520" y="5293452"/>
            <a:ext cx="1362609" cy="3271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i="0" dirty="0">
                <a:solidFill>
                  <a:srgbClr val="000000"/>
                </a:solidFill>
                <a:effectLst/>
              </a:rPr>
              <a:t>Heroku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336D677-A983-4B21-B2F2-22F72BEFA1C4}"/>
              </a:ext>
            </a:extLst>
          </p:cNvPr>
          <p:cNvCxnSpPr>
            <a:stCxn id="2" idx="3"/>
            <a:endCxn id="32" idx="1"/>
          </p:cNvCxnSpPr>
          <p:nvPr/>
        </p:nvCxnSpPr>
        <p:spPr>
          <a:xfrm>
            <a:off x="2313770" y="1791050"/>
            <a:ext cx="4308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56210888-E600-4605-866B-ACC44BD4189E}"/>
              </a:ext>
            </a:extLst>
          </p:cNvPr>
          <p:cNvCxnSpPr/>
          <p:nvPr/>
        </p:nvCxnSpPr>
        <p:spPr>
          <a:xfrm>
            <a:off x="4404027" y="1791050"/>
            <a:ext cx="4308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F4094FF6-A295-46BC-8423-56C9BE74258F}"/>
              </a:ext>
            </a:extLst>
          </p:cNvPr>
          <p:cNvCxnSpPr/>
          <p:nvPr/>
        </p:nvCxnSpPr>
        <p:spPr>
          <a:xfrm>
            <a:off x="6494284" y="1778467"/>
            <a:ext cx="4308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CC85974D-1276-4AAD-9B79-98ABF23C503B}"/>
              </a:ext>
            </a:extLst>
          </p:cNvPr>
          <p:cNvCxnSpPr/>
          <p:nvPr/>
        </p:nvCxnSpPr>
        <p:spPr>
          <a:xfrm>
            <a:off x="8584541" y="1791050"/>
            <a:ext cx="4308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B21DF07B-2459-4028-A920-24B39EAFB759}"/>
              </a:ext>
            </a:extLst>
          </p:cNvPr>
          <p:cNvCxnSpPr>
            <a:stCxn id="53" idx="3"/>
            <a:endCxn id="62" idx="3"/>
          </p:cNvCxnSpPr>
          <p:nvPr/>
        </p:nvCxnSpPr>
        <p:spPr>
          <a:xfrm>
            <a:off x="10674798" y="1791050"/>
            <a:ext cx="12700" cy="2726422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001BE32-80EC-41DA-B966-D4D5F18DCAE8}"/>
              </a:ext>
            </a:extLst>
          </p:cNvPr>
          <p:cNvCxnSpPr>
            <a:stCxn id="62" idx="1"/>
            <a:endCxn id="69" idx="3"/>
          </p:cNvCxnSpPr>
          <p:nvPr/>
        </p:nvCxnSpPr>
        <p:spPr>
          <a:xfrm flipH="1">
            <a:off x="8584541" y="4517472"/>
            <a:ext cx="4308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7F1D72FC-0E4D-4837-BEEC-2BE32CE3DE0D}"/>
              </a:ext>
            </a:extLst>
          </p:cNvPr>
          <p:cNvCxnSpPr>
            <a:stCxn id="2" idx="2"/>
            <a:endCxn id="3" idx="0"/>
          </p:cNvCxnSpPr>
          <p:nvPr/>
        </p:nvCxnSpPr>
        <p:spPr>
          <a:xfrm flipH="1">
            <a:off x="1484055" y="2239861"/>
            <a:ext cx="1" cy="3691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F7462399-C86F-4EF3-8E33-D3E5DF551110}"/>
              </a:ext>
            </a:extLst>
          </p:cNvPr>
          <p:cNvCxnSpPr/>
          <p:nvPr/>
        </p:nvCxnSpPr>
        <p:spPr>
          <a:xfrm flipH="1">
            <a:off x="3574310" y="2239861"/>
            <a:ext cx="1" cy="3691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7FA51528-6A00-448D-84FD-ECBF5AAC0941}"/>
              </a:ext>
            </a:extLst>
          </p:cNvPr>
          <p:cNvCxnSpPr/>
          <p:nvPr/>
        </p:nvCxnSpPr>
        <p:spPr>
          <a:xfrm flipH="1">
            <a:off x="5664567" y="2231472"/>
            <a:ext cx="1" cy="3691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125417AA-7935-42C8-9BF4-F7DE713344AB}"/>
              </a:ext>
            </a:extLst>
          </p:cNvPr>
          <p:cNvCxnSpPr/>
          <p:nvPr/>
        </p:nvCxnSpPr>
        <p:spPr>
          <a:xfrm flipH="1">
            <a:off x="7754824" y="2239861"/>
            <a:ext cx="1" cy="3691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14CE5DFD-85B8-422F-AFC5-DA411A508943}"/>
              </a:ext>
            </a:extLst>
          </p:cNvPr>
          <p:cNvCxnSpPr/>
          <p:nvPr/>
        </p:nvCxnSpPr>
        <p:spPr>
          <a:xfrm flipH="1">
            <a:off x="9845080" y="2239861"/>
            <a:ext cx="1" cy="3691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14E5B49-CC69-406E-92E9-9DD6140F51BC}"/>
              </a:ext>
            </a:extLst>
          </p:cNvPr>
          <p:cNvCxnSpPr>
            <a:stCxn id="62" idx="2"/>
            <a:endCxn id="70" idx="0"/>
          </p:cNvCxnSpPr>
          <p:nvPr/>
        </p:nvCxnSpPr>
        <p:spPr>
          <a:xfrm flipH="1">
            <a:off x="9845083" y="4966283"/>
            <a:ext cx="1" cy="327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598A29C8-2171-4A76-BE82-CEB36D2F7F43}"/>
              </a:ext>
            </a:extLst>
          </p:cNvPr>
          <p:cNvCxnSpPr/>
          <p:nvPr/>
        </p:nvCxnSpPr>
        <p:spPr>
          <a:xfrm flipH="1">
            <a:off x="7749192" y="4966283"/>
            <a:ext cx="1" cy="327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CCA83CB-63AA-4EA2-939F-7FD0CE054D94}"/>
              </a:ext>
            </a:extLst>
          </p:cNvPr>
          <p:cNvCxnSpPr>
            <a:stCxn id="55" idx="2"/>
            <a:endCxn id="56" idx="0"/>
          </p:cNvCxnSpPr>
          <p:nvPr/>
        </p:nvCxnSpPr>
        <p:spPr>
          <a:xfrm flipH="1">
            <a:off x="5664568" y="2936146"/>
            <a:ext cx="1" cy="2055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7D6F51D-F763-4FCF-9161-4CCF12C7E4B4}"/>
              </a:ext>
            </a:extLst>
          </p:cNvPr>
          <p:cNvCxnSpPr>
            <a:stCxn id="59" idx="2"/>
            <a:endCxn id="58" idx="0"/>
          </p:cNvCxnSpPr>
          <p:nvPr/>
        </p:nvCxnSpPr>
        <p:spPr>
          <a:xfrm flipH="1">
            <a:off x="7754825" y="2936146"/>
            <a:ext cx="1" cy="2055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0265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02 SQLite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데이터</a:t>
            </a: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그룹 45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47" name="그림 46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8" name="그림 47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4" name="DBeaver 21.3.0 2021-12-09 15-08-10">
            <a:hlinkClick r:id="" action="ppaction://media"/>
            <a:extLst>
              <a:ext uri="{FF2B5EF4-FFF2-40B4-BE49-F238E27FC236}">
                <a16:creationId xmlns:a16="http://schemas.microsoft.com/office/drawing/2014/main" id="{6F79AAB7-FFC2-4A6B-A087-F482361D10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09327" y="1227831"/>
            <a:ext cx="9773346" cy="513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85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510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02 PostgreSQL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데이터</a:t>
            </a: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그룹 45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47" name="그림 46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8" name="그림 47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" name="DBeaver 21.3.0 2021-12-09 15-08-33">
            <a:hlinkClick r:id="" action="ppaction://media"/>
            <a:extLst>
              <a:ext uri="{FF2B5EF4-FFF2-40B4-BE49-F238E27FC236}">
                <a16:creationId xmlns:a16="http://schemas.microsoft.com/office/drawing/2014/main" id="{30967097-8910-4C2E-8AC5-9A6E6DFC19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0491" y="900669"/>
            <a:ext cx="10805924" cy="567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87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오늘의PPT색상테마046_상큼오렌지">
      <a:dk1>
        <a:srgbClr val="3A3838"/>
      </a:dk1>
      <a:lt1>
        <a:srgbClr val="FFFFFF"/>
      </a:lt1>
      <a:dk2>
        <a:srgbClr val="8A8686"/>
      </a:dk2>
      <a:lt2>
        <a:srgbClr val="F2F2F2"/>
      </a:lt2>
      <a:accent1>
        <a:srgbClr val="DC6721"/>
      </a:accent1>
      <a:accent2>
        <a:srgbClr val="F8B03A"/>
      </a:accent2>
      <a:accent3>
        <a:srgbClr val="FFD37C"/>
      </a:accent3>
      <a:accent4>
        <a:srgbClr val="FBE4C2"/>
      </a:accent4>
      <a:accent5>
        <a:srgbClr val="F6CAE2"/>
      </a:accent5>
      <a:accent6>
        <a:srgbClr val="FF77C2"/>
      </a:accent6>
      <a:hlink>
        <a:srgbClr val="2B2929"/>
      </a:hlink>
      <a:folHlink>
        <a:srgbClr val="2B2929"/>
      </a:folHlink>
    </a:clrScheme>
    <a:fontScheme name="사용자 지정 2">
      <a:majorFont>
        <a:latin typeface="Arial"/>
        <a:ea typeface="나눔바른고딕"/>
        <a:cs typeface=""/>
      </a:majorFont>
      <a:minorFont>
        <a:latin typeface="Arial"/>
        <a:ea typeface="나눔바른고딕 Ultra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1300</TotalTime>
  <Words>249</Words>
  <Application>Microsoft Office PowerPoint</Application>
  <PresentationFormat>와이드스크린</PresentationFormat>
  <Paragraphs>93</Paragraphs>
  <Slides>17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Noto Sans CJK KR Thin</vt:lpstr>
      <vt:lpstr>나눔바른고딕</vt:lpstr>
      <vt:lpstr>Arial</vt:lpstr>
      <vt:lpstr>Lato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LJH</cp:lastModifiedBy>
  <cp:revision>120</cp:revision>
  <dcterms:created xsi:type="dcterms:W3CDTF">2015-04-14T11:49:33Z</dcterms:created>
  <dcterms:modified xsi:type="dcterms:W3CDTF">2021-12-10T02:13:13Z</dcterms:modified>
</cp:coreProperties>
</file>

<file path=docProps/thumbnail.jpeg>
</file>